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8" r:id="rId2"/>
    <p:sldId id="280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4" r:id="rId13"/>
    <p:sldId id="269" r:id="rId14"/>
    <p:sldId id="270" r:id="rId15"/>
    <p:sldId id="271" r:id="rId16"/>
    <p:sldId id="275" r:id="rId17"/>
    <p:sldId id="272" r:id="rId18"/>
    <p:sldId id="273" r:id="rId19"/>
    <p:sldId id="276" r:id="rId20"/>
    <p:sldId id="277" r:id="rId21"/>
  </p:sldIdLst>
  <p:sldSz cx="12192000" cy="6858000"/>
  <p:notesSz cx="6858000" cy="9144000"/>
  <p:custDataLst>
    <p:tags r:id="rId22"/>
  </p:custDataLst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50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0133" y="238126"/>
            <a:ext cx="11440584" cy="138113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b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Line 7"/>
          <p:cNvSpPr>
            <a:spLocks noChangeShapeType="1"/>
          </p:cNvSpPr>
          <p:nvPr/>
        </p:nvSpPr>
        <p:spPr bwMode="auto">
          <a:xfrm>
            <a:off x="609600" y="1219200"/>
            <a:ext cx="10871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</p:spPr>
        <p:txBody>
          <a:bodyPr wrap="none" anchor="ctr"/>
          <a:lstStyle/>
          <a:p>
            <a:pPr>
              <a:defRPr/>
            </a:pPr>
            <a:endParaRPr lang="en-US" sz="1800" b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09600" y="1424789"/>
            <a:ext cx="10972800" cy="470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 dirty="0"/>
          </a:p>
        </p:txBody>
      </p:sp>
      <p:sp>
        <p:nvSpPr>
          <p:cNvPr id="7" name="Rectangle 13"/>
          <p:cNvSpPr txBox="1">
            <a:spLocks noChangeArrowheads="1"/>
          </p:cNvSpPr>
          <p:nvPr/>
        </p:nvSpPr>
        <p:spPr bwMode="auto">
          <a:xfrm>
            <a:off x="11355917" y="6462568"/>
            <a:ext cx="836083" cy="4889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fr-FR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61BAC046-671E-4183-AADB-6D6558681E8D}" type="slidenum">
              <a:rPr lang="en-US" altLang="zh-CN" sz="2000" smtClean="0"/>
              <a:t>‹#›</a:t>
            </a:fld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83128" y="6455418"/>
            <a:ext cx="1152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218902" y="6649382"/>
            <a:ext cx="1152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0"/>
          </p:nvPr>
        </p:nvSpPr>
        <p:spPr>
          <a:xfrm>
            <a:off x="215813" y="6400310"/>
            <a:ext cx="11388754" cy="341312"/>
          </a:xfrm>
        </p:spPr>
        <p:txBody>
          <a:bodyPr/>
          <a:lstStyle>
            <a:lvl1pPr marL="0" indent="0">
              <a:buFontTx/>
              <a:buNone/>
              <a:defRPr sz="1200"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0133" y="238126"/>
            <a:ext cx="11440584" cy="138113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b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Line 7"/>
          <p:cNvSpPr>
            <a:spLocks noChangeShapeType="1"/>
          </p:cNvSpPr>
          <p:nvPr/>
        </p:nvSpPr>
        <p:spPr bwMode="auto">
          <a:xfrm>
            <a:off x="609600" y="1219200"/>
            <a:ext cx="10871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</p:spPr>
        <p:txBody>
          <a:bodyPr wrap="none" anchor="ctr"/>
          <a:lstStyle/>
          <a:p>
            <a:pPr>
              <a:defRPr/>
            </a:pPr>
            <a:endParaRPr lang="en-US" sz="1800" b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baseline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09600" y="1417639"/>
            <a:ext cx="5123688" cy="470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 dirty="0"/>
          </a:p>
        </p:txBody>
      </p:sp>
      <p:sp>
        <p:nvSpPr>
          <p:cNvPr id="7" name="Rectangle 13"/>
          <p:cNvSpPr txBox="1">
            <a:spLocks noChangeArrowheads="1"/>
          </p:cNvSpPr>
          <p:nvPr/>
        </p:nvSpPr>
        <p:spPr bwMode="auto">
          <a:xfrm>
            <a:off x="11355917" y="6462568"/>
            <a:ext cx="836083" cy="4889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fr-FR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61BAC046-671E-4183-AADB-6D6558681E8D}" type="slidenum">
              <a:rPr lang="en-US" altLang="zh-CN" sz="2000" smtClean="0"/>
              <a:t>‹#›</a:t>
            </a:fld>
            <a:endParaRPr lang="en-US" altLang="zh-CN" sz="2000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6357112" y="1417639"/>
            <a:ext cx="5123688" cy="470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6502" y="6496982"/>
            <a:ext cx="1152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218902" y="6649382"/>
            <a:ext cx="1152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0" y="6477585"/>
            <a:ext cx="1152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3128" y="6455418"/>
            <a:ext cx="1152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内容占位符 14"/>
          <p:cNvSpPr>
            <a:spLocks noGrp="1"/>
          </p:cNvSpPr>
          <p:nvPr>
            <p:ph sz="quarter" idx="10"/>
          </p:nvPr>
        </p:nvSpPr>
        <p:spPr>
          <a:xfrm>
            <a:off x="215813" y="6400310"/>
            <a:ext cx="11388754" cy="34131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C3F5-3FFD-4782-B3A9-8ECEC8F448D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25052-DB9C-4F03-821B-9647C929C6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16E44-2185-4768-8C43-3DCBABDE21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ko-KR"/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55917" y="6296025"/>
            <a:ext cx="836083" cy="4889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2000">
                <a:ea typeface="MS PGothic" panose="020B0600070205080204" pitchFamily="34" charset="-128"/>
              </a:defRPr>
            </a:lvl1pPr>
          </a:lstStyle>
          <a:p>
            <a:fld id="{6C116E44-2185-4768-8C43-3DCBABDE21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502" y="6496982"/>
            <a:ext cx="1152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8" name="内容占位符 14"/>
          <p:cNvSpPr txBox="1"/>
          <p:nvPr/>
        </p:nvSpPr>
        <p:spPr>
          <a:xfrm>
            <a:off x="215813" y="6400310"/>
            <a:ext cx="11388754" cy="34131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84887"/>
              </a:buClr>
              <a:buSzPct val="120000"/>
              <a:buFontTx/>
              <a:buNone/>
              <a:defRPr sz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" panose="05000000000000000000" pitchFamily="2" charset="2"/>
              <a:buChar char="r"/>
              <a:defRPr sz="2000">
                <a:solidFill>
                  <a:srgbClr val="0000CC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84887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" panose="05000000000000000000" pitchFamily="2" charset="2"/>
              <a:buChar char="r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84887"/>
              </a:buClr>
              <a:buSzPct val="11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endParaRPr lang="zh-CN" altLang="en-US" kern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rgbClr val="084887"/>
          </a:solidFill>
          <a:latin typeface="Arial" panose="020B0604020202020204" pitchFamily="34" charset="0"/>
          <a:ea typeface="黑体" panose="02010609060101010101" pitchFamily="49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84887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84887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84887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84887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84887"/>
        </a:buClr>
        <a:buSzPct val="120000"/>
        <a:buFont typeface="Wingdings" panose="05000000000000000000" pitchFamily="2" charset="2"/>
        <a:buChar char="§"/>
        <a:defRPr sz="24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" panose="05000000000000000000" pitchFamily="2" charset="2"/>
        <a:buChar char="r"/>
        <a:defRPr sz="2000" baseline="0">
          <a:solidFill>
            <a:srgbClr val="0000CC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84887"/>
        </a:buClr>
        <a:buSzPct val="110000"/>
        <a:buFont typeface="Wingdings" panose="05000000000000000000" pitchFamily="2" charset="2"/>
        <a:buChar char="§"/>
        <a:defRPr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" panose="05000000000000000000" pitchFamily="2" charset="2"/>
        <a:buChar char="r"/>
        <a:defRPr sz="16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84887"/>
        </a:buClr>
        <a:buSzPct val="110000"/>
        <a:buFont typeface="Wingdings" panose="05000000000000000000" pitchFamily="2" charset="2"/>
        <a:buChar char="§"/>
        <a:defRPr sz="14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eamup.com/ksfj4ty6b75ur9wfwp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2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28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9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8.jpeg"/><Relationship Id="rId5" Type="http://schemas.openxmlformats.org/officeDocument/2006/relationships/tags" Target="../tags/tag13.xml"/><Relationship Id="rId10" Type="http://schemas.openxmlformats.org/officeDocument/2006/relationships/image" Target="../media/image7.jpeg"/><Relationship Id="rId4" Type="http://schemas.openxmlformats.org/officeDocument/2006/relationships/tags" Target="../tags/tag12.xml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354F2-D2E7-37E5-FE10-C52A8D390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170" y="276974"/>
            <a:ext cx="9998015" cy="2387600"/>
          </a:xfrm>
        </p:spPr>
        <p:txBody>
          <a:bodyPr/>
          <a:lstStyle/>
          <a:p>
            <a:r>
              <a:rPr lang="en-US" altLang="zh-CN" dirty="0"/>
              <a:t>1-204 </a:t>
            </a:r>
            <a:r>
              <a:rPr lang="zh-CN" altLang="en-US" dirty="0"/>
              <a:t>实验设备介绍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5E3151-4B21-C61C-2E64-051193426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785" y="3162091"/>
            <a:ext cx="10429335" cy="1655762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培训考核后才能独立使用！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使用前须在</a:t>
            </a:r>
            <a:r>
              <a:rPr lang="zh-CN" altLang="en-US" b="1" dirty="0">
                <a:solidFill>
                  <a:srgbClr val="FF0000"/>
                </a:solidFill>
              </a:rPr>
              <a:t>预约系统</a:t>
            </a:r>
            <a:r>
              <a:rPr lang="zh-CN" altLang="en-US" b="1" dirty="0"/>
              <a:t>预约，以及</a:t>
            </a:r>
            <a:r>
              <a:rPr lang="zh-CN" altLang="en-US" b="1" dirty="0">
                <a:solidFill>
                  <a:srgbClr val="FF0000"/>
                </a:solidFill>
              </a:rPr>
              <a:t>记录本</a:t>
            </a:r>
            <a:r>
              <a:rPr lang="zh-CN" altLang="en-US" b="1" dirty="0"/>
              <a:t>中登记（部分设备需要）</a:t>
            </a:r>
            <a:endParaRPr lang="en-US" altLang="zh-CN" b="1" dirty="0"/>
          </a:p>
          <a:p>
            <a:r>
              <a:rPr lang="zh-CN" altLang="en-US" b="0" i="0" u="sng" dirty="0">
                <a:solidFill>
                  <a:srgbClr val="1E5494"/>
                </a:solidFill>
                <a:effectLst/>
                <a:latin typeface="lucida Grande"/>
                <a:hlinkClick r:id="rId2"/>
              </a:rPr>
              <a:t>预约系统链接及二维码</a:t>
            </a:r>
            <a:endParaRPr lang="en-US" altLang="zh-CN" b="0" i="0" u="sng" dirty="0">
              <a:solidFill>
                <a:srgbClr val="1E5494"/>
              </a:solidFill>
              <a:effectLst/>
              <a:latin typeface="lucida Grande"/>
              <a:hlinkClick r:id="rId2"/>
            </a:endParaRPr>
          </a:p>
          <a:p>
            <a:r>
              <a:rPr lang="en-US" altLang="zh-CN" b="0" i="0" u="sng" dirty="0">
                <a:solidFill>
                  <a:srgbClr val="1E5494"/>
                </a:solidFill>
                <a:effectLst/>
                <a:latin typeface="lucida Grande"/>
                <a:hlinkClick r:id="rId2"/>
              </a:rPr>
              <a:t>https://teamup.com/ksfj4ty6b75ur9wfwp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ucida Grande"/>
              </a:rPr>
              <a:t> </a:t>
            </a:r>
            <a:endParaRPr lang="en-US" altLang="zh-CN" b="1" dirty="0"/>
          </a:p>
          <a:p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CCE6F9-B4F4-4A5D-87F8-408C9648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35" y="5229106"/>
            <a:ext cx="1208130" cy="122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07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使用方法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打开左后方显微镜电源</a:t>
            </a:r>
          </a:p>
          <a:p>
            <a:r>
              <a:rPr lang="zh-CN" altLang="en-US"/>
              <a:t>打开显微镜右侧光源，一般用反射式光源，上面镜头出光</a:t>
            </a:r>
          </a:p>
          <a:p>
            <a:r>
              <a:rPr lang="zh-CN" altLang="en-US"/>
              <a:t>根据需要选择合适倍率的物镜，放置样片，转动方向旋钮找到要观察的位置，调节显微镜光源强度，调焦使物象清晰</a:t>
            </a:r>
          </a:p>
          <a:p>
            <a:r>
              <a:rPr lang="zh-CN" altLang="en-US"/>
              <a:t>打开电脑桌面上的Phmias电脑软件便可在电脑端观察显微镜成像</a:t>
            </a:r>
          </a:p>
          <a:p>
            <a:r>
              <a:rPr lang="zh-CN" altLang="en-US"/>
              <a:t>使用显微镜左侧上方的推拉杆切换USB camera / 目镜</a:t>
            </a:r>
          </a:p>
          <a:p>
            <a:r>
              <a:rPr lang="zh-CN" altLang="en-US"/>
              <a:t>显微镜默认为黄光模式，如需换成白光拍照，可切换滤片（见下图），使用完需切换回黄光。注意白光会导致光刻胶曝光失效。（最好不动）</a:t>
            </a:r>
          </a:p>
          <a:p>
            <a:r>
              <a:rPr lang="zh-CN" altLang="en-US"/>
              <a:t>调节成像效果，拍照并保存</a:t>
            </a:r>
          </a:p>
          <a:p>
            <a:r>
              <a:rPr lang="zh-CN" altLang="en-US"/>
              <a:t>使用完后关闭光源和显微镜电源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荧光显微镜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1145" y="1417955"/>
            <a:ext cx="6123940" cy="4701540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sz="quarter" idx="10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95085" y="2438400"/>
            <a:ext cx="5426710" cy="25260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溅射仪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>
          <a:xfrm>
            <a:off x="609600" y="1424940"/>
            <a:ext cx="10972800" cy="4701540"/>
          </a:xfrm>
        </p:spPr>
        <p:txBody>
          <a:bodyPr/>
          <a:lstStyle/>
          <a:p>
            <a:r>
              <a:rPr lang="zh-CN" altLang="en-US"/>
              <a:t>能够在样片表面镀膜形成特定的金属材料层。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使用方法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7320" y="1351280"/>
            <a:ext cx="6525260" cy="292417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10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07835" y="1627505"/>
            <a:ext cx="5384165" cy="4046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" y="1553210"/>
            <a:ext cx="5534025" cy="141668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10"/>
            <p:custDataLst>
              <p:tags r:id="rId2"/>
            </p:custDataLst>
          </p:nvPr>
        </p:nvPicPr>
        <p:blipFill>
          <a:blip r:embed="rId6"/>
          <a:srcRect b="35648"/>
          <a:stretch>
            <a:fillRect/>
          </a:stretch>
        </p:blipFill>
        <p:spPr>
          <a:xfrm>
            <a:off x="1191260" y="3256280"/>
            <a:ext cx="5093970" cy="30778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30010" y="1885950"/>
            <a:ext cx="5161915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5365" y="1417955"/>
            <a:ext cx="7188835" cy="47015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RIE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>
          <a:xfrm>
            <a:off x="5456555" y="1487170"/>
            <a:ext cx="11458575" cy="4701540"/>
          </a:xfrm>
        </p:spPr>
        <p:txBody>
          <a:bodyPr/>
          <a:lstStyle/>
          <a:p>
            <a:r>
              <a:rPr lang="en-US" altLang="zh-CN"/>
              <a:t>RIE</a:t>
            </a:r>
            <a:r>
              <a:rPr lang="zh-CN" altLang="en-US"/>
              <a:t>刻蚀机可以清洗</a:t>
            </a:r>
            <a:r>
              <a:rPr lang="en-US" altLang="zh-CN"/>
              <a:t>/</a:t>
            </a:r>
            <a:r>
              <a:rPr lang="zh-CN" altLang="en-US"/>
              <a:t>刻蚀样品表面的特定材料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10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8280" y="1487170"/>
            <a:ext cx="5248275" cy="37407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1200" y="52971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软件操作界面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使用方法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8320" y="1417955"/>
            <a:ext cx="5274310" cy="170497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10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66485" y="1772285"/>
            <a:ext cx="4366895" cy="3909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91300" y="5786120"/>
            <a:ext cx="4067175" cy="9696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7870" y="1584325"/>
            <a:ext cx="5454015" cy="1684020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quarter" idx="10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5020" y="3364230"/>
            <a:ext cx="5193030" cy="2493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48120" y="1932305"/>
            <a:ext cx="4630420" cy="29222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4200</a:t>
            </a:r>
            <a:r>
              <a:rPr lang="zh-CN" altLang="en-US"/>
              <a:t>半导体参数分析仪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>
          <a:xfrm>
            <a:off x="7905115" y="1424940"/>
            <a:ext cx="4000500" cy="4701540"/>
          </a:xfrm>
        </p:spPr>
        <p:txBody>
          <a:bodyPr/>
          <a:lstStyle/>
          <a:p>
            <a:r>
              <a:rPr lang="zh-CN" altLang="en-US"/>
              <a:t>4200A-SCS 是一种可以同步查看电流电压 (I-V)、电容电压 (C-V)和超快速脉冲式 I-V 特性。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quarter" idx="10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1705610"/>
            <a:ext cx="4829810" cy="3446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39410" y="1775460"/>
            <a:ext cx="2205355" cy="47161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A462F-B295-D2B8-F895-38F497F9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使用前说明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39187F-B058-1E0F-EFD6-DC7BF456F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随着实验室人数的增多，需要规范化，以避免可能出现的器件损坏，丢失，和安全事故。</a:t>
            </a:r>
            <a:endParaRPr lang="en-US" altLang="zh-CN" sz="2000" dirty="0"/>
          </a:p>
          <a:p>
            <a:r>
              <a:rPr lang="zh-CN" altLang="en-US" sz="2000" dirty="0"/>
              <a:t>请加入</a:t>
            </a:r>
            <a:r>
              <a:rPr lang="en-US" altLang="zh-CN" sz="2000" dirty="0"/>
              <a:t>1-204</a:t>
            </a:r>
            <a:r>
              <a:rPr lang="zh-CN" altLang="en-US" sz="2000" dirty="0"/>
              <a:t>群，方便登记人员的信息通知。</a:t>
            </a:r>
            <a:endParaRPr lang="en-US" altLang="zh-CN" sz="2000" dirty="0"/>
          </a:p>
          <a:p>
            <a:r>
              <a:rPr lang="zh-CN" altLang="en-US" sz="2000" dirty="0"/>
              <a:t>第一次使用务必</a:t>
            </a:r>
            <a:r>
              <a:rPr lang="zh-CN" altLang="en-US" sz="2000" dirty="0">
                <a:solidFill>
                  <a:srgbClr val="FF0000"/>
                </a:solidFill>
              </a:rPr>
              <a:t>联系负责老师</a:t>
            </a:r>
            <a:r>
              <a:rPr lang="zh-CN" altLang="en-US" sz="2000" dirty="0"/>
              <a:t>，同意后，由组内同学培训考核通过后方可使用，并注意提前预约和按要求登记。</a:t>
            </a:r>
            <a:r>
              <a:rPr lang="zh-CN" altLang="en-US" sz="2000" dirty="0">
                <a:solidFill>
                  <a:srgbClr val="FF0000"/>
                </a:solidFill>
              </a:rPr>
              <a:t>严禁私自教授，使用！！！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实验室对环境洁净度要求较高，进入实验室请务必</a:t>
            </a:r>
            <a:r>
              <a:rPr lang="zh-CN" altLang="en-US" sz="2000" dirty="0">
                <a:solidFill>
                  <a:srgbClr val="FF0000"/>
                </a:solidFill>
              </a:rPr>
              <a:t>穿戴鞋套、手套、头罩和防护服，口罩按需佩戴，</a:t>
            </a:r>
            <a:r>
              <a:rPr lang="zh-CN" altLang="en-US" sz="2000" dirty="0"/>
              <a:t>门口处的除尘垫请每天早上第一位进入实验室的同学进行更换。</a:t>
            </a:r>
            <a:endParaRPr lang="en-US" altLang="zh-CN" sz="2000" dirty="0"/>
          </a:p>
          <a:p>
            <a:r>
              <a:rPr lang="zh-CN" altLang="en-US" sz="2000" dirty="0"/>
              <a:t>离开实验室时，若是无人在实验室内，请检查实验设备是否关闭（</a:t>
            </a:r>
            <a:r>
              <a:rPr lang="zh-CN" altLang="en-US" sz="2000" dirty="0">
                <a:solidFill>
                  <a:srgbClr val="FF0000"/>
                </a:solidFill>
              </a:rPr>
              <a:t>尤其空调</a:t>
            </a:r>
            <a:r>
              <a:rPr lang="zh-CN" altLang="en-US" sz="2000" dirty="0"/>
              <a:t>），冰箱，进风系统是否正常工作，防爆柜是否关闭，如果未关闭</a:t>
            </a:r>
            <a:r>
              <a:rPr lang="en-US" altLang="zh-CN" sz="2000" dirty="0"/>
              <a:t>/</a:t>
            </a:r>
            <a:r>
              <a:rPr lang="zh-CN" altLang="en-US" sz="2000" dirty="0"/>
              <a:t>不正常工作，请在</a:t>
            </a:r>
            <a:r>
              <a:rPr lang="en-US" altLang="zh-CN" sz="2000" dirty="0">
                <a:solidFill>
                  <a:srgbClr val="FF0000"/>
                </a:solidFill>
              </a:rPr>
              <a:t>1-204</a:t>
            </a:r>
            <a:r>
              <a:rPr lang="zh-CN" altLang="en-US" sz="2000" dirty="0">
                <a:solidFill>
                  <a:srgbClr val="FF0000"/>
                </a:solidFill>
              </a:rPr>
              <a:t>互助群</a:t>
            </a:r>
            <a:r>
              <a:rPr lang="zh-CN" altLang="en-US" sz="2000" dirty="0"/>
              <a:t>进行告知。</a:t>
            </a:r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相关实验耗材出现短缺，请及时在上述群内通知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</a:rPr>
              <a:t>手套，头套，鞋套，口罩，胶头滴管，纸杯，锡箔纸，棉签，称量纸等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使用电脑记录数据，请统一存放在桌面的“</a:t>
            </a:r>
            <a:r>
              <a:rPr lang="en-US" altLang="zh-CN" sz="2000" dirty="0">
                <a:solidFill>
                  <a:srgbClr val="FF0000"/>
                </a:solidFill>
              </a:rPr>
              <a:t>data</a:t>
            </a:r>
            <a:r>
              <a:rPr lang="en-US" altLang="zh-CN" sz="2000" dirty="0"/>
              <a:t>” </a:t>
            </a:r>
            <a:r>
              <a:rPr lang="zh-CN" altLang="en-US" sz="2000" dirty="0"/>
              <a:t>文件夹，创建自己的文件夹（</a:t>
            </a:r>
            <a:r>
              <a:rPr lang="zh-CN" altLang="en-US" sz="2000" dirty="0">
                <a:solidFill>
                  <a:srgbClr val="FF0000"/>
                </a:solidFill>
              </a:rPr>
              <a:t>名称显示本人名字</a:t>
            </a:r>
            <a:r>
              <a:rPr lang="zh-CN" altLang="en-US" sz="2000" dirty="0"/>
              <a:t>），方便定期清理（一年一清）</a:t>
            </a:r>
            <a:endParaRPr lang="en-US" altLang="zh-CN" sz="2000" dirty="0"/>
          </a:p>
          <a:p>
            <a:r>
              <a:rPr lang="zh-CN" altLang="en-US" sz="2000" dirty="0"/>
              <a:t>严禁在电脑上私自下载软件。</a:t>
            </a:r>
            <a:endParaRPr lang="en-US" altLang="zh-CN" sz="2000" dirty="0"/>
          </a:p>
          <a:p>
            <a:r>
              <a:rPr lang="zh-CN" altLang="en-US" sz="2000" dirty="0"/>
              <a:t>进行相关实验的器材使用后请放回原处，禁止私自带出，防止器件丢失。</a:t>
            </a:r>
          </a:p>
        </p:txBody>
      </p:sp>
    </p:spTree>
    <p:extLst>
      <p:ext uri="{BB962C8B-B14F-4D97-AF65-F5344CB8AC3E}">
        <p14:creationId xmlns:p14="http://schemas.microsoft.com/office/powerpoint/2010/main" val="1860375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使用方法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>
          <a:xfrm>
            <a:off x="6096000" y="1424940"/>
            <a:ext cx="5486400" cy="4701540"/>
          </a:xfrm>
        </p:spPr>
        <p:txBody>
          <a:bodyPr/>
          <a:lstStyle/>
          <a:p>
            <a:r>
              <a:rPr lang="zh-CN" altLang="en-US"/>
              <a:t>开机</a:t>
            </a:r>
          </a:p>
          <a:p>
            <a:r>
              <a:rPr lang="zh-CN" altLang="en-US"/>
              <a:t>使用导线和转换头，连接探针和</a:t>
            </a:r>
            <a:r>
              <a:rPr lang="en-US" altLang="zh-CN"/>
              <a:t>4200</a:t>
            </a:r>
            <a:r>
              <a:rPr lang="zh-CN" altLang="en-US"/>
              <a:t>对应的通讯模块，并依据实验所需搭建电路。</a:t>
            </a:r>
          </a:p>
          <a:p>
            <a:r>
              <a:rPr lang="zh-CN" altLang="en-US"/>
              <a:t>在使用界面</a:t>
            </a:r>
            <a:r>
              <a:rPr lang="en-US" altLang="zh-CN"/>
              <a:t>“Configure”</a:t>
            </a:r>
            <a:r>
              <a:rPr lang="zh-CN" altLang="en-US"/>
              <a:t>设定对应的测试模型和施加电流电压的形式，</a:t>
            </a:r>
            <a:r>
              <a:rPr lang="zh-CN" altLang="en-US">
                <a:solidFill>
                  <a:srgbClr val="FF0000"/>
                </a:solidFill>
              </a:rPr>
              <a:t>扫描的数据量</a:t>
            </a:r>
            <a:r>
              <a:rPr lang="zh-CN" altLang="en-US"/>
              <a:t>等。</a:t>
            </a:r>
          </a:p>
          <a:p>
            <a:r>
              <a:rPr lang="zh-CN" altLang="en-US"/>
              <a:t>在</a:t>
            </a:r>
            <a:r>
              <a:rPr lang="en-US" altLang="zh-CN"/>
              <a:t>“Analysis”</a:t>
            </a:r>
            <a:r>
              <a:rPr lang="zh-CN" altLang="en-US"/>
              <a:t>界面点击</a:t>
            </a:r>
            <a:r>
              <a:rPr lang="en-US" altLang="zh-CN"/>
              <a:t>“RUN”</a:t>
            </a:r>
            <a:r>
              <a:rPr lang="zh-CN" altLang="en-US"/>
              <a:t>运行，在</a:t>
            </a:r>
            <a:r>
              <a:rPr lang="en-US" altLang="zh-CN"/>
              <a:t>“result”</a:t>
            </a:r>
            <a:r>
              <a:rPr lang="zh-CN" altLang="en-US"/>
              <a:t>中获得测试数据，可以设定对应的</a:t>
            </a:r>
            <a:r>
              <a:rPr lang="en-US" altLang="zh-CN"/>
              <a:t>X/Y</a:t>
            </a:r>
            <a:r>
              <a:rPr lang="zh-CN" altLang="en-US"/>
              <a:t>轴获得对应的图像，同时，借助</a:t>
            </a:r>
            <a:r>
              <a:rPr lang="en-US" altLang="zh-CN"/>
              <a:t>“calculation”</a:t>
            </a:r>
            <a:r>
              <a:rPr lang="zh-CN" altLang="en-US"/>
              <a:t>编辑计算公示，获得处理后的数据以及图像。然后保存数据和图像至对应的文件夹中。</a:t>
            </a:r>
          </a:p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0"/>
            <p:custDataLst>
              <p:tags r:id="rId1"/>
            </p:custDataLst>
          </p:nvPr>
        </p:nvPicPr>
        <p:blipFill>
          <a:blip r:embed="rId3"/>
          <a:srcRect r="21919"/>
          <a:stretch>
            <a:fillRect/>
          </a:stretch>
        </p:blipFill>
        <p:spPr>
          <a:xfrm>
            <a:off x="323850" y="1641475"/>
            <a:ext cx="5580380" cy="35744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紫外光刻机</a:t>
            </a:r>
            <a:endParaRPr lang="zh-CN" altLang="en-US"/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>
          <a:xfrm>
            <a:off x="6096000" y="1424940"/>
            <a:ext cx="5486400" cy="4701540"/>
          </a:xfrm>
        </p:spPr>
        <p:txBody>
          <a:bodyPr/>
          <a:lstStyle/>
          <a:p>
            <a:r>
              <a:rPr lang="en-US" altLang="zh-CN" b="1"/>
              <a:t>1.</a:t>
            </a:r>
            <a:r>
              <a:rPr lang="zh-CN" altLang="en-US" b="1"/>
              <a:t>曝光光学系统</a:t>
            </a:r>
          </a:p>
          <a:p>
            <a:r>
              <a:rPr lang="en-US" altLang="zh-CN" b="1"/>
              <a:t>2.</a:t>
            </a:r>
            <a:r>
              <a:rPr lang="zh-CN" altLang="en-US" b="1"/>
              <a:t>对准显微镜</a:t>
            </a:r>
          </a:p>
          <a:p>
            <a:r>
              <a:rPr lang="en-US" altLang="zh-CN" b="1"/>
              <a:t>3.</a:t>
            </a:r>
            <a:r>
              <a:rPr lang="zh-CN" altLang="en-US" b="1"/>
              <a:t>工作台</a:t>
            </a:r>
          </a:p>
          <a:p>
            <a:r>
              <a:rPr lang="en-US" altLang="zh-CN" b="1"/>
              <a:t>4.</a:t>
            </a:r>
            <a:r>
              <a:rPr lang="zh-CN" altLang="en-US" b="1"/>
              <a:t>控制界面</a:t>
            </a:r>
          </a:p>
          <a:p>
            <a:r>
              <a:rPr lang="en-US" altLang="zh-CN" b="1"/>
              <a:t>5.</a:t>
            </a:r>
            <a:r>
              <a:rPr lang="zh-CN" altLang="en-US" b="1"/>
              <a:t>电源开关</a:t>
            </a:r>
          </a:p>
          <a:p>
            <a:r>
              <a:rPr lang="en-US" altLang="zh-CN" b="1"/>
              <a:t>6.</a:t>
            </a:r>
            <a:r>
              <a:rPr lang="zh-CN" altLang="en-US" b="1"/>
              <a:t>显示器</a:t>
            </a:r>
            <a:endParaRPr lang="en-US" altLang="zh-CN" b="1"/>
          </a:p>
          <a:p>
            <a:pPr marL="0" indent="0">
              <a:buNone/>
            </a:pPr>
            <a:r>
              <a:rPr lang="zh-CN" altLang="en-US" sz="2400">
                <a:solidFill>
                  <a:schemeClr val="tx1"/>
                </a:solidFill>
              </a:rPr>
              <a:t>建议自备</a:t>
            </a:r>
            <a:r>
              <a:rPr lang="zh-CN" altLang="en-US" sz="2400">
                <a:solidFill>
                  <a:srgbClr val="FF0000"/>
                </a:solidFill>
              </a:rPr>
              <a:t>显影液专用结晶皿</a:t>
            </a:r>
            <a:r>
              <a:rPr lang="zh-CN" altLang="en-US" sz="2400">
                <a:solidFill>
                  <a:schemeClr val="tx1"/>
                </a:solidFill>
              </a:rPr>
              <a:t>，避免互相影响实验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b="1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 t="4543" b="24095"/>
          <a:stretch>
            <a:fillRect/>
          </a:stretch>
        </p:blipFill>
        <p:spPr>
          <a:xfrm>
            <a:off x="1607185" y="1417955"/>
            <a:ext cx="3136900" cy="46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196465" y="3389630"/>
            <a:ext cx="33274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2196465" y="1506220"/>
            <a:ext cx="37084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196465" y="3959860"/>
            <a:ext cx="34226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3289935" y="3865245"/>
            <a:ext cx="33274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137535" y="5348605"/>
            <a:ext cx="30543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4107815" y="4283710"/>
            <a:ext cx="30480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6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3E1EAF2-99D0-9DCF-6B17-AFBCD62AB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047277"/>
            <a:ext cx="2622690" cy="15360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使用方法（</a:t>
            </a:r>
            <a:r>
              <a:rPr lang="zh-CN" altLang="en-US" sz="2400">
                <a:solidFill>
                  <a:schemeClr val="tx1"/>
                </a:solidFill>
              </a:rPr>
              <a:t>建议自备</a:t>
            </a:r>
            <a:r>
              <a:rPr lang="zh-CN" altLang="en-US" sz="2400">
                <a:solidFill>
                  <a:srgbClr val="FF0000"/>
                </a:solidFill>
              </a:rPr>
              <a:t>显影液专用结晶皿</a:t>
            </a:r>
            <a:r>
              <a:rPr lang="zh-CN" altLang="en-US" sz="2400">
                <a:solidFill>
                  <a:schemeClr val="tx1"/>
                </a:solidFill>
              </a:rPr>
              <a:t>，避免互相影响实验</a:t>
            </a:r>
            <a:r>
              <a:rPr lang="zh-CN" altLang="en-US"/>
              <a:t>）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sz="1800" dirty="0"/>
              <a:t>开机：打开气泵。电源开关处，</a:t>
            </a:r>
            <a:r>
              <a:rPr lang="zh-CN" altLang="en-US" sz="1800" dirty="0">
                <a:solidFill>
                  <a:srgbClr val="FF0000"/>
                </a:solidFill>
              </a:rPr>
              <a:t>依次按下红色按钮【汞灯电源】，按下黄色按钮【汞灯触发】观察到汞灯打开（若汞灯未打开可重复此步骤），</a:t>
            </a:r>
            <a:r>
              <a:rPr lang="zh-CN" altLang="en-US" sz="1800" b="1" u="sng" dirty="0">
                <a:solidFill>
                  <a:srgbClr val="FF0000"/>
                </a:solidFill>
              </a:rPr>
              <a:t>预热约10min</a:t>
            </a:r>
            <a:r>
              <a:rPr lang="zh-CN" altLang="en-US" sz="1800" dirty="0">
                <a:solidFill>
                  <a:srgbClr val="FF0000"/>
                </a:solidFill>
              </a:rPr>
              <a:t>，等待汞灯强度稳定后，按下绿色按钮【设备电源】完成开机。</a:t>
            </a:r>
          </a:p>
          <a:p>
            <a:pPr algn="l"/>
            <a:r>
              <a:rPr lang="zh-CN" altLang="en-US" sz="1800" dirty="0">
                <a:solidFill>
                  <a:schemeClr val="tx1"/>
                </a:solidFill>
              </a:rPr>
              <a:t>调平：</a:t>
            </a:r>
            <a:r>
              <a:rPr lang="zh-CN" altLang="en-US" sz="1800" dirty="0"/>
              <a:t>使用专用调平的硅片和玻璃片，打开气浮进行调平，观察到衍射条纹位于中心，关闭气浮完成调平（也可观察压力表指针轻微跳动判断）（</a:t>
            </a:r>
            <a:r>
              <a:rPr lang="zh-CN" altLang="en-US" sz="1800" b="1" u="sng" dirty="0"/>
              <a:t>不要过度旋转，样品和玻璃片贴敷即可</a:t>
            </a:r>
            <a:r>
              <a:rPr lang="zh-CN" altLang="en-US" sz="1800" dirty="0"/>
              <a:t>）</a:t>
            </a:r>
          </a:p>
          <a:p>
            <a:pPr algn="l"/>
            <a:r>
              <a:rPr lang="zh-CN" altLang="en-US" sz="1800" dirty="0"/>
              <a:t>根据需要调节曝光时间</a:t>
            </a:r>
          </a:p>
          <a:p>
            <a:pPr algn="l"/>
            <a:r>
              <a:rPr lang="zh-CN" altLang="en-US" sz="1800" dirty="0"/>
              <a:t>放置掩膜板，按下【掩膜】固定掩膜板</a:t>
            </a:r>
          </a:p>
          <a:p>
            <a:pPr algn="l"/>
            <a:r>
              <a:rPr lang="zh-CN" altLang="en-US" sz="1800" dirty="0"/>
              <a:t>放置样品，拨动【硅片】开关固定样品</a:t>
            </a:r>
          </a:p>
          <a:p>
            <a:r>
              <a:rPr lang="zh-CN" altLang="en-US" sz="1800" dirty="0"/>
              <a:t>用遥控器打开显示屏，进行对准操作。左侧旋钮控制左右，下侧旋钮控制前后，右下侧旋钮控制旋转，右侧竖直旋钮控制升降。）（</a:t>
            </a:r>
            <a:r>
              <a:rPr lang="zh-CN" altLang="en-US" sz="1800" b="1" u="sng" dirty="0"/>
              <a:t>不要过度旋转，样品和掩膜版贴敷即可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algn="l"/>
            <a:r>
              <a:rPr lang="zh-CN" altLang="en-US" sz="1800" dirty="0"/>
              <a:t>注意调节时不要超过旋钮上的标记，</a:t>
            </a:r>
            <a:r>
              <a:rPr lang="zh-CN" altLang="en-US" sz="1800" dirty="0">
                <a:solidFill>
                  <a:srgbClr val="FF0000"/>
                </a:solidFill>
              </a:rPr>
              <a:t>使用完后将旋钮恢复到合适位置。</a:t>
            </a:r>
          </a:p>
          <a:p>
            <a:pPr algn="l"/>
            <a:r>
              <a:rPr lang="zh-CN" altLang="en-US" sz="1800" dirty="0"/>
              <a:t>按下【曝光】开始曝光</a:t>
            </a:r>
          </a:p>
          <a:p>
            <a:pPr algn="l"/>
            <a:r>
              <a:rPr lang="zh-CN" altLang="en-US" sz="1800" dirty="0"/>
              <a:t>关机：结束后取下样品和掩膜板，</a:t>
            </a:r>
            <a:r>
              <a:rPr lang="zh-CN" altLang="en-US" sz="1800" dirty="0">
                <a:solidFill>
                  <a:srgbClr val="FF0000"/>
                </a:solidFill>
              </a:rPr>
              <a:t>关机时先按下绿色按钮【设备电源】，再按下红色按钮【汞灯电源】，不需要点击汞灯触发，关闭显示屏，最后关闭侧面的电源。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algn="l"/>
            <a:r>
              <a:rPr lang="zh-CN" altLang="en-US" sz="1800" dirty="0">
                <a:solidFill>
                  <a:srgbClr val="FF0000"/>
                </a:solidFill>
              </a:rPr>
              <a:t>（关机后不可立刻再次使用光刻机，要等待</a:t>
            </a:r>
            <a:r>
              <a:rPr lang="en-US" altLang="zh-CN" sz="1800" dirty="0">
                <a:solidFill>
                  <a:srgbClr val="FF0000"/>
                </a:solidFill>
              </a:rPr>
              <a:t>15</a:t>
            </a:r>
            <a:r>
              <a:rPr lang="zh-CN" altLang="en-US" sz="1800" dirty="0">
                <a:solidFill>
                  <a:srgbClr val="FF0000"/>
                </a:solidFill>
              </a:rPr>
              <a:t>分钟左右，方可再次使用）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台阶仪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>
          <a:xfrm>
            <a:off x="6096635" y="1424940"/>
            <a:ext cx="5485765" cy="4701540"/>
          </a:xfrm>
        </p:spPr>
        <p:txBody>
          <a:bodyPr/>
          <a:lstStyle/>
          <a:p>
            <a:r>
              <a:rPr lang="zh-CN" altLang="en-US" b="1"/>
              <a:t>测量样片表面的高度差</a:t>
            </a:r>
            <a:endParaRPr lang="en-US" altLang="zh-CN" b="1"/>
          </a:p>
          <a:p>
            <a:r>
              <a:rPr lang="zh-CN" altLang="en-US" b="1"/>
              <a:t>使用前请在</a:t>
            </a:r>
            <a:r>
              <a:rPr lang="zh-CN" altLang="en-US" b="1">
                <a:solidFill>
                  <a:srgbClr val="FF0000"/>
                </a:solidFill>
              </a:rPr>
              <a:t>记录本中填写记录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zh-CN" altLang="en-US" b="1"/>
              <a:t>样片盛放到测试台前，请吹干不要粘带试剂对平台造成腐蚀。</a:t>
            </a:r>
            <a:endParaRPr lang="en-US" altLang="zh-CN" b="1"/>
          </a:p>
          <a:p>
            <a:r>
              <a:rPr lang="zh-CN" altLang="en-US" b="1"/>
              <a:t>实验过程中务必小心保护探针，避免磕碰，</a:t>
            </a:r>
            <a:r>
              <a:rPr lang="zh-CN" altLang="en-US" b="1">
                <a:solidFill>
                  <a:srgbClr val="FF0000"/>
                </a:solidFill>
              </a:rPr>
              <a:t>请小心移动样片</a:t>
            </a:r>
            <a:r>
              <a:rPr lang="en-US" altLang="zh-CN" b="1">
                <a:solidFill>
                  <a:srgbClr val="FF0000"/>
                </a:solidFill>
              </a:rPr>
              <a:t>/</a:t>
            </a:r>
            <a:r>
              <a:rPr lang="zh-CN" altLang="en-US" b="1">
                <a:solidFill>
                  <a:srgbClr val="FF0000"/>
                </a:solidFill>
              </a:rPr>
              <a:t>缓慢降低探针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 descr="台阶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588770"/>
            <a:ext cx="5252720" cy="39395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使用方法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打开左后方台阶仪电源</a:t>
            </a:r>
          </a:p>
          <a:p>
            <a:r>
              <a:rPr lang="zh-CN" altLang="en-US" dirty="0"/>
              <a:t>打开电脑桌面AlphaStep D Profiler软件</a:t>
            </a:r>
          </a:p>
          <a:p>
            <a:r>
              <a:rPr lang="zh-CN" altLang="en-US" dirty="0"/>
              <a:t>调节XY轴滑轮将样品台移出，将样品置于样品台上，调节XY轴使得样品位于探针下方</a:t>
            </a:r>
          </a:p>
          <a:p>
            <a:r>
              <a:rPr lang="zh-CN" altLang="en-US" dirty="0"/>
              <a:t>点击下降键</a:t>
            </a:r>
            <a:r>
              <a:rPr lang="en-US" altLang="zh-CN" dirty="0"/>
              <a:t>     </a:t>
            </a:r>
            <a:r>
              <a:rPr lang="zh-CN" altLang="en-US" dirty="0"/>
              <a:t>将指针下降到靠近样品的位置，指针接近样品时需要放慢速度，以免指针碰到样品而损坏。在电脑界面上能同时看到指针和倒影，调节XY轴使得待测量区域位于指针下方。</a:t>
            </a:r>
          </a:p>
          <a:p>
            <a:r>
              <a:rPr lang="zh-CN" altLang="en-US" dirty="0"/>
              <a:t>点击</a:t>
            </a:r>
            <a:r>
              <a:rPr lang="en-US" altLang="zh-CN" dirty="0"/>
              <a:t>         /Focus</a:t>
            </a:r>
            <a:r>
              <a:rPr lang="zh-CN" altLang="en-US" dirty="0"/>
              <a:t>将指针降下</a:t>
            </a:r>
            <a:r>
              <a:rPr lang="en-US" altLang="zh-CN" dirty="0"/>
              <a:t>(focus-</a:t>
            </a:r>
            <a:r>
              <a:rPr lang="zh-CN" altLang="en-US" dirty="0"/>
              <a:t>指针降下后回弹，</a:t>
            </a:r>
            <a:r>
              <a:rPr lang="en-US" altLang="zh-CN" dirty="0"/>
              <a:t>Engage-</a:t>
            </a:r>
            <a:r>
              <a:rPr lang="zh-CN" altLang="en-US" dirty="0"/>
              <a:t>降下不动）</a:t>
            </a:r>
          </a:p>
          <a:p>
            <a:r>
              <a:rPr lang="zh-CN" altLang="en-US" dirty="0"/>
              <a:t>在软件下方区域调整测量参数，如速度、测量长度等等（</a:t>
            </a:r>
            <a:r>
              <a:rPr lang="zh-CN" altLang="en-US" dirty="0">
                <a:solidFill>
                  <a:srgbClr val="FF0000"/>
                </a:solidFill>
              </a:rPr>
              <a:t>力度不超过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～</a:t>
            </a:r>
            <a:r>
              <a:rPr lang="en-US" altLang="zh-CN" dirty="0">
                <a:solidFill>
                  <a:srgbClr val="FF0000"/>
                </a:solidFill>
              </a:rPr>
              <a:t>2 mg</a:t>
            </a:r>
            <a:r>
              <a:rPr lang="en-US" altLang="zh-CN" dirty="0"/>
              <a:t>)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点击镜头窗口上方</a:t>
            </a:r>
            <a:r>
              <a:rPr lang="en-US" altLang="zh-CN" dirty="0"/>
              <a:t>        </a:t>
            </a:r>
            <a:r>
              <a:rPr lang="zh-CN" altLang="en-US" dirty="0"/>
              <a:t>开始扫描</a:t>
            </a:r>
          </a:p>
          <a:p>
            <a:r>
              <a:rPr lang="zh-CN" altLang="en-US" dirty="0"/>
              <a:t>在扫描结果曲线中，选择两个位于同一高度的水平点，点击</a:t>
            </a:r>
            <a:r>
              <a:rPr lang="en-US" altLang="zh-CN" dirty="0"/>
              <a:t>                </a:t>
            </a:r>
            <a:r>
              <a:rPr lang="zh-CN" altLang="en-US" dirty="0"/>
              <a:t>设置参考线。保存曲线</a:t>
            </a:r>
          </a:p>
          <a:p>
            <a:r>
              <a:rPr lang="zh-CN" altLang="en-US" dirty="0"/>
              <a:t>使用完毕后，按</a:t>
            </a:r>
            <a:r>
              <a:rPr lang="en-US" altLang="zh-CN" dirty="0"/>
              <a:t>     </a:t>
            </a:r>
            <a:r>
              <a:rPr lang="zh-CN" altLang="en-US" dirty="0"/>
              <a:t>将指针抬高。将托盘旋出，取走样品，依次关闭程序和台阶仪。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  <p:pic>
        <p:nvPicPr>
          <p:cNvPr id="5" name="图片 4" descr="F:\SRT\data\20220123\Capture1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58415" y="3076575"/>
            <a:ext cx="42418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F:\SRT\data\20220123\Capture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75448" y="4307523"/>
            <a:ext cx="676275" cy="447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7" descr="F:\SRT\data\20220123\Capture4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15365" y="5192395"/>
            <a:ext cx="5253990" cy="1259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8" descr="F:\SRT\data\20220123\Capture3.JP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65525" y="6607810"/>
            <a:ext cx="537210" cy="250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9" descr="F:\SRT\data\20220123\Capture5.JP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013825" y="6936740"/>
            <a:ext cx="1238250" cy="403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0" descr="F:\SRT\data\20220123\Capture2.JP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216593" y="7690803"/>
            <a:ext cx="348615" cy="371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等离子表面处理机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>
          <a:xfrm>
            <a:off x="5804535" y="1424940"/>
            <a:ext cx="5777865" cy="4701540"/>
          </a:xfrm>
        </p:spPr>
        <p:txBody>
          <a:bodyPr/>
          <a:lstStyle/>
          <a:p>
            <a:r>
              <a:rPr lang="zh-CN" altLang="en-US" dirty="0"/>
              <a:t>借助等离子体清洗样品表面，同时能够改变样品表面材料的性能</a:t>
            </a:r>
            <a:endParaRPr lang="en-US" altLang="zh-CN" dirty="0"/>
          </a:p>
          <a:p>
            <a:r>
              <a:rPr lang="zh-CN" altLang="en-US" dirty="0"/>
              <a:t>请小心使用承载样片的</a:t>
            </a:r>
            <a:r>
              <a:rPr lang="zh-CN" altLang="en-US" dirty="0">
                <a:solidFill>
                  <a:srgbClr val="FF0000"/>
                </a:solidFill>
              </a:rPr>
              <a:t>石英舟</a:t>
            </a:r>
            <a:r>
              <a:rPr lang="zh-CN" altLang="en-US" dirty="0"/>
              <a:t>，使用后归放回原处。</a:t>
            </a:r>
            <a:endParaRPr lang="en-US" altLang="zh-CN" dirty="0"/>
          </a:p>
          <a:p>
            <a:r>
              <a:rPr lang="zh-CN" altLang="en-US" dirty="0"/>
              <a:t>氧气瓶目前关闭较为费力，需要特殊处理方法，不清楚使用方法，</a:t>
            </a:r>
            <a:r>
              <a:rPr lang="zh-CN" altLang="en-US" dirty="0">
                <a:solidFill>
                  <a:srgbClr val="FF0000"/>
                </a:solidFill>
              </a:rPr>
              <a:t>请在</a:t>
            </a:r>
            <a:r>
              <a:rPr lang="en-US" altLang="zh-CN" dirty="0">
                <a:solidFill>
                  <a:srgbClr val="FF0000"/>
                </a:solidFill>
              </a:rPr>
              <a:t>1-204</a:t>
            </a:r>
            <a:r>
              <a:rPr lang="zh-CN" altLang="en-US" dirty="0">
                <a:solidFill>
                  <a:srgbClr val="FF0000"/>
                </a:solidFill>
              </a:rPr>
              <a:t>互助群询问，会有人负责培训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Tips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每次清洗时间不建议超过</a:t>
            </a:r>
            <a:r>
              <a:rPr lang="en-US" altLang="zh-CN" dirty="0">
                <a:solidFill>
                  <a:srgbClr val="FF0000"/>
                </a:solidFill>
              </a:rPr>
              <a:t>60s</a:t>
            </a:r>
            <a:r>
              <a:rPr lang="zh-CN" altLang="en-US" dirty="0"/>
              <a:t>，石英舟放置在</a:t>
            </a:r>
            <a:r>
              <a:rPr lang="zh-CN" altLang="en-US" dirty="0">
                <a:solidFill>
                  <a:srgbClr val="FF0000"/>
                </a:solidFill>
              </a:rPr>
              <a:t>腔室中间位置</a:t>
            </a:r>
            <a:r>
              <a:rPr lang="zh-CN" altLang="en-US" dirty="0"/>
              <a:t>效果最佳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浮子流量计</a:t>
            </a:r>
            <a:r>
              <a:rPr lang="zh-CN" altLang="en-US" dirty="0">
                <a:solidFill>
                  <a:srgbClr val="FF0000"/>
                </a:solidFill>
              </a:rPr>
              <a:t>已</a:t>
            </a:r>
            <a:r>
              <a:rPr lang="zh-CN" altLang="en-US"/>
              <a:t>设置</a:t>
            </a:r>
            <a:r>
              <a:rPr lang="zh-CN" altLang="en-US" dirty="0"/>
              <a:t>好，</a:t>
            </a:r>
            <a:r>
              <a:rPr lang="zh-CN" altLang="en-US" dirty="0">
                <a:solidFill>
                  <a:srgbClr val="FF0000"/>
                </a:solidFill>
              </a:rPr>
              <a:t>不要手动调制</a:t>
            </a:r>
            <a:r>
              <a:rPr lang="zh-CN" altLang="en-US" dirty="0"/>
              <a:t>。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0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9390" y="1798955"/>
            <a:ext cx="5497195" cy="3954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使用方法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/>
              <a:t>放样品：开启下方电源，显示器电源，打开氧气气瓶阀门</a:t>
            </a:r>
            <a:r>
              <a:rPr lang="zh-CN" altLang="en-US" sz="1800">
                <a:solidFill>
                  <a:srgbClr val="FF0000"/>
                </a:solidFill>
              </a:rPr>
              <a:t>（操作方法需要当面讲解），</a:t>
            </a:r>
            <a:r>
              <a:rPr lang="zh-CN" altLang="en-US" sz="1800"/>
              <a:t>调节分压阀副表指针处于标记线以内；打开清洗腔上盖，放入样品，关上上盖，确保关严。</a:t>
            </a:r>
          </a:p>
          <a:p>
            <a:r>
              <a:rPr lang="zh-CN" altLang="en-US" sz="1800"/>
              <a:t>抽真空：关闭放气阀，手动点击</a:t>
            </a:r>
            <a:r>
              <a:rPr lang="en-US" altLang="zh-CN" sz="1800"/>
              <a:t>“</a:t>
            </a:r>
            <a:r>
              <a:rPr lang="zh-CN" altLang="en-US" sz="1800"/>
              <a:t>启动真空泵</a:t>
            </a:r>
            <a:r>
              <a:rPr lang="en-US" altLang="zh-CN" sz="1800"/>
              <a:t>”</a:t>
            </a:r>
            <a:r>
              <a:rPr lang="zh-CN" altLang="en-US" sz="1800"/>
              <a:t>，开始抽真空至</a:t>
            </a:r>
            <a:r>
              <a:rPr lang="en-US" altLang="zh-CN" sz="1800"/>
              <a:t>20Pa</a:t>
            </a:r>
            <a:r>
              <a:rPr lang="zh-CN" altLang="en-US" sz="1800"/>
              <a:t>以下。然后点击</a:t>
            </a:r>
            <a:r>
              <a:rPr lang="en-US" altLang="zh-CN" sz="1800"/>
              <a:t>“</a:t>
            </a:r>
            <a:r>
              <a:rPr lang="zh-CN" altLang="en-US" sz="1800"/>
              <a:t>打开</a:t>
            </a:r>
            <a:r>
              <a:rPr lang="en-US" altLang="zh-CN" sz="1800"/>
              <a:t>1</a:t>
            </a:r>
            <a:r>
              <a:rPr lang="zh-CN" altLang="en-US" sz="1800"/>
              <a:t>号气体</a:t>
            </a:r>
            <a:r>
              <a:rPr lang="en-US" altLang="zh-CN" sz="1800"/>
              <a:t>”</a:t>
            </a:r>
            <a:r>
              <a:rPr lang="zh-CN" altLang="en-US" sz="1800"/>
              <a:t>按键，充入氧气，调节浮子流量计的旋钮使腔内的压强为</a:t>
            </a:r>
            <a:r>
              <a:rPr lang="en-US" altLang="zh-CN" sz="1800"/>
              <a:t>15Pa</a:t>
            </a:r>
            <a:r>
              <a:rPr lang="zh-CN" altLang="en-US" sz="1800"/>
              <a:t>左右。</a:t>
            </a:r>
          </a:p>
          <a:p>
            <a:r>
              <a:rPr lang="zh-CN" altLang="en-US" sz="1800"/>
              <a:t>启动射频电源进行清洗：点击“定时清洗”上方的时间界面可以设定自动运行的时间，单位：秒。点击“RF 输出功率”设置“输出功率”的大小，单位：瓦特，范围 0~1</a:t>
            </a:r>
            <a:r>
              <a:rPr lang="en-US" altLang="zh-CN" sz="1800"/>
              <a:t>50</a:t>
            </a:r>
            <a:r>
              <a:rPr lang="zh-CN" altLang="en-US" sz="1800"/>
              <a:t>W。设置好清洗时间，点击“定时清洗”系统按设定的时间和输出功率进入定时清洗的自动模式，整个过程无需人为干涉或操作。（</a:t>
            </a:r>
            <a:r>
              <a:rPr lang="zh-CN" altLang="en-US" sz="1800">
                <a:solidFill>
                  <a:srgbClr val="FF0000"/>
                </a:solidFill>
              </a:rPr>
              <a:t>注意运行结束后，需要手动关闭</a:t>
            </a:r>
            <a:r>
              <a:rPr lang="en-US" altLang="zh-CN" sz="1800">
                <a:solidFill>
                  <a:srgbClr val="FF0000"/>
                </a:solidFill>
              </a:rPr>
              <a:t>“1</a:t>
            </a:r>
            <a:r>
              <a:rPr lang="zh-CN" altLang="en-US" sz="1800">
                <a:solidFill>
                  <a:srgbClr val="FF0000"/>
                </a:solidFill>
              </a:rPr>
              <a:t>号气体</a:t>
            </a:r>
            <a:r>
              <a:rPr lang="en-US" altLang="zh-CN" sz="1800">
                <a:solidFill>
                  <a:srgbClr val="FF0000"/>
                </a:solidFill>
              </a:rPr>
              <a:t>”</a:t>
            </a:r>
            <a:r>
              <a:rPr lang="zh-CN" altLang="en-US" sz="1800"/>
              <a:t>）</a:t>
            </a:r>
          </a:p>
          <a:p>
            <a:r>
              <a:rPr lang="zh-CN" altLang="en-US" sz="1800"/>
              <a:t> 取出样品：关闭清洗气体，关闭真空泵，打开放气阀（</a:t>
            </a:r>
            <a:r>
              <a:rPr lang="zh-CN" altLang="en-US" sz="1800">
                <a:solidFill>
                  <a:srgbClr val="FF0000"/>
                </a:solidFill>
              </a:rPr>
              <a:t>开阀时要慢，否则有可能放气时的高速气流将清洗腔内的样品吹飞，以至损坏样品</a:t>
            </a:r>
            <a:r>
              <a:rPr lang="zh-CN" altLang="en-US" sz="1800">
                <a:solidFill>
                  <a:schemeClr val="tx1"/>
                </a:solidFill>
              </a:rPr>
              <a:t>），打开清洗腔，取出样品，关闭上盖保持清洗腔内的清洁，关闭放气阀。</a:t>
            </a:r>
          </a:p>
          <a:p>
            <a:r>
              <a:rPr lang="zh-CN" altLang="en-US" sz="1800"/>
              <a:t>关闭电源：关闭</a:t>
            </a:r>
            <a:r>
              <a:rPr lang="en-US" altLang="zh-CN" sz="1800"/>
              <a:t>RF</a:t>
            </a:r>
            <a:r>
              <a:rPr lang="zh-CN" altLang="en-US" sz="1800"/>
              <a:t>射频电源开关，关闭显示器电源。</a:t>
            </a:r>
          </a:p>
          <a:p>
            <a:r>
              <a:rPr lang="zh-CN" altLang="en-US" sz="1800"/>
              <a:t>清洗腔清洁：清洗机在清洗样品过程中，清洗腔会有一定的污染所以要定期对清洗腔进行清洗。用酒精对清洗石英管进行清洗即可。在清洗过程中对设备中胶圈的清洁不能使用丙酮等强有机溶剂。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01868" y="6400945"/>
            <a:ext cx="11388754" cy="34131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显微镜</a:t>
            </a:r>
          </a:p>
        </p:txBody>
      </p:sp>
      <p:sp>
        <p:nvSpPr>
          <p:cNvPr id="3" name="内容占位符 2"/>
          <p:cNvSpPr>
            <a:spLocks noGrp="1" noChangeArrowheads="1"/>
          </p:cNvSpPr>
          <p:nvPr>
            <p:ph idx="1"/>
          </p:nvPr>
        </p:nvSpPr>
        <p:spPr>
          <a:xfrm>
            <a:off x="6096000" y="1424940"/>
            <a:ext cx="5486400" cy="4701540"/>
          </a:xfrm>
        </p:spPr>
        <p:txBody>
          <a:bodyPr/>
          <a:lstStyle/>
          <a:p>
            <a:r>
              <a:rPr lang="zh-CN" altLang="en-US"/>
              <a:t>观察样品表面的微小形状</a:t>
            </a:r>
            <a:endParaRPr lang="en-US" altLang="zh-CN"/>
          </a:p>
          <a:p>
            <a:r>
              <a:rPr lang="zh-CN" altLang="en-US"/>
              <a:t>使用后，请记得关闭灯光源</a:t>
            </a:r>
            <a:endParaRPr lang="en-US" altLang="zh-CN"/>
          </a:p>
          <a:p>
            <a:r>
              <a:rPr lang="zh-CN" altLang="en-US"/>
              <a:t>观测带有腐蚀性的样片前，请垫实验用纸。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1579245"/>
            <a:ext cx="3112135" cy="4154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51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21735" y="2724150"/>
            <a:ext cx="2254885" cy="3009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ecfdf0a-ada0-49c1-acc5-9581637deb0a"/>
  <p:tag name="COMMONDATA" val="eyJoZGlkIjoiYWQzNjBmYTAzZDFjNTI3NmM4NjE5NGFmYzcwY2UwMG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PPT_meeting">
  <a:themeElements>
    <a:clrScheme name="UIU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lnDef>
  </a:objectDefaults>
  <a:extraClrSchemeLst>
    <a:extraClrScheme>
      <a:clrScheme name="UIU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U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U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U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U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U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U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U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U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U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U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U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Temple</Template>
  <TotalTime>78</TotalTime>
  <Words>1620</Words>
  <Application>Microsoft Office PowerPoint</Application>
  <PresentationFormat>宽屏</PresentationFormat>
  <Paragraphs>105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lucida Grande</vt:lpstr>
      <vt:lpstr>Arial</vt:lpstr>
      <vt:lpstr>Wingdings</vt:lpstr>
      <vt:lpstr>PPT_meeting</vt:lpstr>
      <vt:lpstr>1-204 实验设备介绍</vt:lpstr>
      <vt:lpstr>使用前说明</vt:lpstr>
      <vt:lpstr>紫外光刻机</vt:lpstr>
      <vt:lpstr>使用方法（建议自备显影液专用结晶皿，避免互相影响实验）</vt:lpstr>
      <vt:lpstr>台阶仪</vt:lpstr>
      <vt:lpstr>使用方法</vt:lpstr>
      <vt:lpstr>等离子表面处理机</vt:lpstr>
      <vt:lpstr>使用方法</vt:lpstr>
      <vt:lpstr>显微镜</vt:lpstr>
      <vt:lpstr>使用方法</vt:lpstr>
      <vt:lpstr>荧光显微镜</vt:lpstr>
      <vt:lpstr>溅射仪</vt:lpstr>
      <vt:lpstr>使用方法</vt:lpstr>
      <vt:lpstr> </vt:lpstr>
      <vt:lpstr> </vt:lpstr>
      <vt:lpstr>RIE</vt:lpstr>
      <vt:lpstr>使用方法</vt:lpstr>
      <vt:lpstr> </vt:lpstr>
      <vt:lpstr>4200半导体参数分析仪</vt:lpstr>
      <vt:lpstr>使用方法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佳昕</dc:creator>
  <cp:lastModifiedBy>佳昕 李</cp:lastModifiedBy>
  <cp:revision>68</cp:revision>
  <dcterms:created xsi:type="dcterms:W3CDTF">2023-04-25T08:01:00Z</dcterms:created>
  <dcterms:modified xsi:type="dcterms:W3CDTF">2024-11-11T05:54:16Z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8D99F581899745A894DDFCB621C1AA84_13</vt:lpwstr>
  </property>
  <property fmtid="{D5CDD505-2E9C-101B-9397-08002B2CF9AE}" pid="3" name="KSOProductBuildVer">
    <vt:lpwstr>2052-12.1.0.15120</vt:lpwstr>
  </property>
</Properties>
</file>